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35" r:id="rId2"/>
    <p:sldId id="256" r:id="rId3"/>
    <p:sldId id="336" r:id="rId4"/>
    <p:sldId id="342" r:id="rId5"/>
    <p:sldId id="341" r:id="rId6"/>
    <p:sldId id="347" r:id="rId7"/>
    <p:sldId id="346" r:id="rId8"/>
    <p:sldId id="345" r:id="rId9"/>
    <p:sldId id="344" r:id="rId10"/>
    <p:sldId id="352" r:id="rId11"/>
    <p:sldId id="343" r:id="rId12"/>
    <p:sldId id="351" r:id="rId13"/>
    <p:sldId id="350" r:id="rId14"/>
    <p:sldId id="349" r:id="rId15"/>
    <p:sldId id="268" r:id="rId16"/>
    <p:sldId id="258" r:id="rId17"/>
    <p:sldId id="262" r:id="rId18"/>
    <p:sldId id="354" r:id="rId19"/>
    <p:sldId id="355" r:id="rId20"/>
    <p:sldId id="353" r:id="rId21"/>
    <p:sldId id="271" r:id="rId2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3946" autoAdjust="0"/>
  </p:normalViewPr>
  <p:slideViewPr>
    <p:cSldViewPr snapToGrid="0">
      <p:cViewPr varScale="1">
        <p:scale>
          <a:sx n="88" d="100"/>
          <a:sy n="88" d="100"/>
        </p:scale>
        <p:origin x="11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6C3836-0E61-4789-8467-C181654540F7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D5393-3702-4BAD-A189-262E1BD4B3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5979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8435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5102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5707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5071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0050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6192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947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0082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5933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4629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534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743CB-BE3F-4E7B-9D2A-D8CC83FF6402}" type="datetimeFigureOut">
              <a:rPr kumimoji="1" lang="ja-JP" altLang="en-US" smtClean="0"/>
              <a:t>2017/9/6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430F1-6E51-41F3-9A8F-0990EE9CC3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4625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y.redmine.jp/demo/" TargetMode="External"/><Relationship Id="rId2" Type="http://schemas.openxmlformats.org/officeDocument/2006/relationships/hyperlink" Target="http://comp2.ecc.ac.jp/redmine/logi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edmine.jp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65337" y="408742"/>
            <a:ext cx="10846340" cy="1251186"/>
          </a:xfrm>
        </p:spPr>
        <p:txBody>
          <a:bodyPr>
            <a:noAutofit/>
          </a:bodyPr>
          <a:lstStyle/>
          <a:p>
            <a:r>
              <a:rPr lang="ja-JP" altLang="en-US" sz="8800" dirty="0" smtClean="0"/>
              <a:t>プロジェクト進捗</a:t>
            </a:r>
            <a:r>
              <a:rPr kumimoji="1" lang="ja-JP" altLang="en-US" sz="8800" dirty="0" smtClean="0"/>
              <a:t>管理</a:t>
            </a:r>
            <a:endParaRPr kumimoji="1" lang="ja-JP" altLang="en-US" sz="88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742432" y="9015616"/>
            <a:ext cx="9144000" cy="2534055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231573" y="2054085"/>
            <a:ext cx="76308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 smtClean="0"/>
              <a:t>最近よく言われる、プロジェクトの進捗管理、</a:t>
            </a:r>
            <a:r>
              <a:rPr lang="en-US" altLang="ja-JP" sz="3200" dirty="0" err="1" smtClean="0"/>
              <a:t>Redmine</a:t>
            </a:r>
            <a:r>
              <a:rPr lang="ja-JP" altLang="en-US" sz="3200" dirty="0" smtClean="0"/>
              <a:t>を使ってみよう！</a:t>
            </a:r>
            <a:endParaRPr kumimoji="1" lang="ja-JP" altLang="en-US" sz="32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025" y="3438373"/>
            <a:ext cx="7644492" cy="315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2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/>
              <a:t>　　　　　　　　　　　　　　のあるとき～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543" y="171450"/>
            <a:ext cx="5562599" cy="1962876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417" y="2404382"/>
            <a:ext cx="5278212" cy="3484394"/>
          </a:xfrm>
          <a:prstGeom prst="rect">
            <a:avLst/>
          </a:prstGeom>
        </p:spPr>
      </p:pic>
      <p:sp>
        <p:nvSpPr>
          <p:cNvPr id="3" name="ドーナツ 2"/>
          <p:cNvSpPr/>
          <p:nvPr/>
        </p:nvSpPr>
        <p:spPr>
          <a:xfrm>
            <a:off x="3015343" y="1690688"/>
            <a:ext cx="5910943" cy="5225142"/>
          </a:xfrm>
          <a:prstGeom prst="donut">
            <a:avLst>
              <a:gd name="adj" fmla="val 118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150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kumimoji="1" lang="ja-JP" altLang="en-US" dirty="0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00" y="317500"/>
            <a:ext cx="8585200" cy="631796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1436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kumimoji="1" lang="ja-JP" altLang="en-US" dirty="0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990" y="88900"/>
            <a:ext cx="9007010" cy="668949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2932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kumimoji="1" lang="ja-JP" altLang="en-US" dirty="0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220" y="88900"/>
            <a:ext cx="9211979" cy="67904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95611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kumimoji="1" lang="ja-JP" altLang="en-US" dirty="0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700" y="134849"/>
            <a:ext cx="9004299" cy="669069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7353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dirty="0" smtClean="0"/>
              <a:t>プロジェクト管理すると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79975"/>
          </a:xfrm>
        </p:spPr>
        <p:txBody>
          <a:bodyPr/>
          <a:lstStyle/>
          <a:p>
            <a:r>
              <a:rPr kumimoji="1" lang="ja-JP" altLang="en-US" b="1" dirty="0" smtClean="0"/>
              <a:t>開発者が情報共有でき、メンバ同士のやり取りを活性化できる。</a:t>
            </a:r>
            <a:endParaRPr kumimoji="1" lang="en-US" altLang="ja-JP" b="1" dirty="0" smtClean="0"/>
          </a:p>
          <a:p>
            <a:r>
              <a:rPr lang="ja-JP" altLang="en-US" b="1" dirty="0" smtClean="0"/>
              <a:t>きちんとしたスケジュールが組め、無駄な時間を作らずに済む。</a:t>
            </a:r>
            <a:endParaRPr lang="en-US" altLang="ja-JP" b="1" dirty="0" smtClean="0"/>
          </a:p>
          <a:p>
            <a:r>
              <a:rPr lang="ja-JP" altLang="en-US" b="1" dirty="0" smtClean="0"/>
              <a:t>自分が</a:t>
            </a:r>
            <a:r>
              <a:rPr lang="ja-JP" altLang="en-US" b="1" dirty="0"/>
              <a:t>行</a:t>
            </a:r>
            <a:r>
              <a:rPr lang="ja-JP" altLang="en-US" b="1" dirty="0" smtClean="0"/>
              <a:t>っている作業がいつまでに終わればいいか、またその完成データを誰が使って作業するかがわかりやすい。</a:t>
            </a:r>
            <a:endParaRPr lang="en-US" altLang="ja-JP" b="1" dirty="0" smtClean="0"/>
          </a:p>
          <a:p>
            <a:r>
              <a:rPr lang="ja-JP" altLang="en-US" b="1" dirty="0" smtClean="0"/>
              <a:t>今そこにいない人にも</a:t>
            </a:r>
            <a:r>
              <a:rPr lang="ja-JP" altLang="en-US" b="1" dirty="0" smtClean="0"/>
              <a:t>すぐに共有、確認できる。</a:t>
            </a:r>
            <a:endParaRPr lang="en-US" altLang="ja-JP" b="1" dirty="0" smtClean="0"/>
          </a:p>
          <a:p>
            <a:r>
              <a:rPr lang="ja-JP" altLang="en-US" b="1" dirty="0" smtClean="0"/>
              <a:t>遅れ（による被害）を出さない。</a:t>
            </a:r>
            <a:endParaRPr lang="en-US" altLang="ja-JP" b="1" dirty="0" smtClean="0"/>
          </a:p>
          <a:p>
            <a:r>
              <a:rPr lang="ja-JP" altLang="en-US" b="1" dirty="0" smtClean="0"/>
              <a:t>他人の進捗具合がわかるので、それに伴い予定変更も可能（前詰め</a:t>
            </a:r>
            <a:r>
              <a:rPr lang="ja-JP" altLang="en-US" b="1" dirty="0" smtClean="0"/>
              <a:t>や、遅れて</a:t>
            </a:r>
            <a:r>
              <a:rPr lang="ja-JP" altLang="en-US" b="1" dirty="0" smtClean="0"/>
              <a:t>いる人の手伝いなど。）</a:t>
            </a:r>
            <a:endParaRPr lang="en-US" altLang="ja-JP" b="1" dirty="0" smtClean="0"/>
          </a:p>
        </p:txBody>
      </p:sp>
    </p:spTree>
    <p:extLst>
      <p:ext uri="{BB962C8B-B14F-4D97-AF65-F5344CB8AC3E}">
        <p14:creationId xmlns:p14="http://schemas.microsoft.com/office/powerpoint/2010/main" val="4035275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757011"/>
            <a:ext cx="10515600" cy="1325563"/>
          </a:xfrm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遅れの状況がすぐわかるので、爆弾が爆発するまでわからないということはない。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/>
              <a:t>　</a:t>
            </a:r>
            <a:r>
              <a:rPr lang="ja-JP" altLang="en-US" dirty="0" smtClean="0"/>
              <a:t>　　　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869" y="3242062"/>
            <a:ext cx="4572000" cy="3429000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598711" y="2262348"/>
            <a:ext cx="109712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6600" dirty="0">
                <a:solidFill>
                  <a:srgbClr val="FF0000"/>
                </a:solidFill>
              </a:rPr>
              <a:t>つまり、黒い人が出てこない！</a:t>
            </a:r>
            <a:endParaRPr kumimoji="1" lang="ja-JP" altLang="en-US" sz="6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54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dirty="0" smtClean="0"/>
              <a:t>チケットで管理する形式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Ｒｅｄｍｉｎｅでは作業内容（タスク）は</a:t>
            </a:r>
            <a:r>
              <a:rPr kumimoji="1" lang="en-US" altLang="ja-JP" dirty="0" smtClean="0"/>
              <a:t>[</a:t>
            </a:r>
            <a:r>
              <a:rPr kumimoji="1" lang="ja-JP" altLang="en-US" dirty="0" smtClean="0"/>
              <a:t>チケット</a:t>
            </a:r>
            <a:r>
              <a:rPr kumimoji="1" lang="en-US" altLang="ja-JP" dirty="0" smtClean="0"/>
              <a:t>]</a:t>
            </a:r>
            <a:r>
              <a:rPr kumimoji="1" lang="ja-JP" altLang="en-US" dirty="0" smtClean="0"/>
              <a:t>という単位で管理を行います。</a:t>
            </a:r>
            <a:endParaRPr kumimoji="1" lang="en-US" altLang="ja-JP" dirty="0" smtClean="0"/>
          </a:p>
          <a:p>
            <a:r>
              <a:rPr lang="ja-JP" altLang="en-US" dirty="0"/>
              <a:t>誰</a:t>
            </a:r>
            <a:r>
              <a:rPr lang="ja-JP" altLang="en-US" dirty="0" smtClean="0"/>
              <a:t>が</a:t>
            </a:r>
            <a:r>
              <a:rPr lang="ja-JP" altLang="en-US" dirty="0"/>
              <a:t>発行</a:t>
            </a:r>
            <a:r>
              <a:rPr lang="ja-JP" altLang="en-US" dirty="0" smtClean="0"/>
              <a:t>したチケットか、その内容、期限なども一目でわかります。</a:t>
            </a:r>
            <a:endParaRPr lang="en-US" altLang="ja-JP" dirty="0" smtClean="0"/>
          </a:p>
          <a:p>
            <a:r>
              <a:rPr kumimoji="1" lang="ja-JP" altLang="en-US" dirty="0" smtClean="0"/>
              <a:t>チケットは内容、期間、作業時間、進捗率、説明などを設定して、作成します。</a:t>
            </a:r>
            <a:endParaRPr kumimoji="1" lang="en-US" altLang="ja-JP" dirty="0" smtClean="0"/>
          </a:p>
          <a:p>
            <a:endParaRPr lang="en-US" altLang="ja-JP" dirty="0"/>
          </a:p>
          <a:p>
            <a:pPr marL="0" indent="0">
              <a:buNone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6055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63600" y="98425"/>
            <a:ext cx="10515600" cy="1325563"/>
          </a:xfrm>
        </p:spPr>
        <p:txBody>
          <a:bodyPr/>
          <a:lstStyle/>
          <a:p>
            <a:pPr algn="ctr"/>
            <a:r>
              <a:rPr lang="ja-JP" altLang="en-US" dirty="0" smtClean="0"/>
              <a:t>自分の作業内容のチケットを発行します。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654" y="1143000"/>
            <a:ext cx="7115246" cy="559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835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63600" y="98425"/>
            <a:ext cx="10515600" cy="1325563"/>
          </a:xfrm>
        </p:spPr>
        <p:txBody>
          <a:bodyPr/>
          <a:lstStyle/>
          <a:p>
            <a:pPr algn="ctr"/>
            <a:r>
              <a:rPr lang="ja-JP" altLang="en-US" dirty="0" smtClean="0"/>
              <a:t>ガントチャートを見ると追加されています。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331" y="1026976"/>
            <a:ext cx="7438169" cy="579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9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64972" y="180836"/>
            <a:ext cx="10846340" cy="897544"/>
          </a:xfrm>
        </p:spPr>
        <p:txBody>
          <a:bodyPr>
            <a:noAutofit/>
          </a:bodyPr>
          <a:lstStyle/>
          <a:p>
            <a:r>
              <a:rPr lang="ja-JP" altLang="en-US" sz="4800" dirty="0" smtClean="0"/>
              <a:t>ＥＣＣで</a:t>
            </a:r>
            <a:r>
              <a:rPr kumimoji="1" lang="ja-JP" altLang="en-US" sz="4800" dirty="0" smtClean="0"/>
              <a:t>よくあるパターン</a:t>
            </a:r>
            <a:endParaRPr kumimoji="1" lang="ja-JP" altLang="en-US" sz="48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742432" y="9015616"/>
            <a:ext cx="9144000" cy="2534055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62744" y="2831006"/>
            <a:ext cx="93617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開発も中盤に入り、そろそろマージ（合体）</a:t>
            </a:r>
            <a:endParaRPr kumimoji="1" lang="en-US" altLang="ja-JP" sz="2800" dirty="0" smtClean="0"/>
          </a:p>
          <a:p>
            <a:r>
              <a:rPr lang="ja-JP" altLang="en-US" sz="2800" dirty="0" smtClean="0"/>
              <a:t>「あれ△△君は？」</a:t>
            </a:r>
            <a:endParaRPr lang="en-US" altLang="ja-JP" sz="2800" dirty="0" smtClean="0"/>
          </a:p>
          <a:p>
            <a:r>
              <a:rPr kumimoji="1" lang="ja-JP" altLang="en-US" sz="2800" dirty="0" smtClean="0"/>
              <a:t>「旅に出ます、探さないでください、プログラムできてません」</a:t>
            </a:r>
            <a:endParaRPr kumimoji="1" lang="en-US" altLang="ja-JP" sz="2800" dirty="0" smtClean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262744" y="4538315"/>
            <a:ext cx="93617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/>
              <a:t>「○○君、投げダメージシステム完成した？明日から技作るんだけど」</a:t>
            </a:r>
            <a:endParaRPr kumimoji="1" lang="en-US" altLang="ja-JP" sz="2800" dirty="0" smtClean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1262744" y="1052672"/>
            <a:ext cx="936171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/>
              <a:t>チームで、担当を分担</a:t>
            </a:r>
            <a:endParaRPr lang="en-US" altLang="ja-JP" sz="2800" dirty="0"/>
          </a:p>
          <a:p>
            <a:r>
              <a:rPr lang="ja-JP" altLang="en-US" sz="2800" dirty="0"/>
              <a:t>「○○君はシステムね。」</a:t>
            </a:r>
            <a:endParaRPr lang="en-US" altLang="ja-JP" sz="2800" dirty="0"/>
          </a:p>
          <a:p>
            <a:r>
              <a:rPr lang="ja-JP" altLang="en-US" sz="2800" dirty="0"/>
              <a:t>「△△君はプレーヤー」</a:t>
            </a:r>
            <a:endParaRPr lang="en-US" altLang="ja-JP" sz="2800" dirty="0"/>
          </a:p>
          <a:p>
            <a:r>
              <a:rPr lang="ja-JP" altLang="en-US" sz="2800" dirty="0"/>
              <a:t>「</a:t>
            </a:r>
            <a:r>
              <a:rPr lang="en-US" altLang="ja-JP" sz="2800" dirty="0"/>
              <a:t>××</a:t>
            </a:r>
            <a:r>
              <a:rPr lang="ja-JP" altLang="en-US" sz="2800" dirty="0"/>
              <a:t>君は敵」</a:t>
            </a:r>
            <a:endParaRPr lang="en-US" altLang="ja-JP" sz="28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556171" y="2176057"/>
            <a:ext cx="9361714" cy="110799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(((((*</a:t>
            </a:r>
            <a:r>
              <a:rPr lang="ja-JP" altLang="en-US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ﾉ</a:t>
            </a:r>
            <a:r>
              <a:rPr lang="az-Cyrl-AZ" altLang="ja-JP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Д</a:t>
            </a:r>
            <a:r>
              <a:rPr lang="ja-JP" altLang="en-US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ﾉ</a:t>
            </a:r>
            <a:r>
              <a:rPr lang="en-US" altLang="ja-JP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)</a:t>
            </a:r>
            <a:r>
              <a:rPr lang="ja-JP" altLang="en-US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ドッカーン</a:t>
            </a:r>
            <a:r>
              <a:rPr lang="ja-JP" altLang="en-US" sz="6600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！</a:t>
            </a:r>
            <a:endParaRPr lang="ja-JP" altLang="en-US" sz="6600" dirty="0">
              <a:solidFill>
                <a:srgbClr val="FF0000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262744" y="5581797"/>
            <a:ext cx="9361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/>
              <a:t>「え？　投げダメージは、来週・・・あ、今日までだ！」</a:t>
            </a:r>
            <a:endParaRPr lang="en-US" altLang="ja-JP" sz="2800" dirty="0" smtClean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556171" y="4860631"/>
            <a:ext cx="9361714" cy="110799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(((((*</a:t>
            </a:r>
            <a:r>
              <a:rPr lang="ja-JP" altLang="en-US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ﾉ</a:t>
            </a:r>
            <a:r>
              <a:rPr lang="az-Cyrl-AZ" altLang="ja-JP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Д</a:t>
            </a:r>
            <a:r>
              <a:rPr lang="ja-JP" altLang="en-US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ﾉ</a:t>
            </a:r>
            <a:r>
              <a:rPr lang="en-US" altLang="ja-JP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)</a:t>
            </a:r>
            <a:r>
              <a:rPr lang="ja-JP" altLang="en-US" sz="66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ドッカーン</a:t>
            </a:r>
            <a:r>
              <a:rPr lang="ja-JP" altLang="en-US" sz="6600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！</a:t>
            </a:r>
            <a:endParaRPr lang="ja-JP" altLang="en-US" sz="6600" dirty="0">
              <a:solidFill>
                <a:srgbClr val="FF0000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99036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3" grpId="0"/>
      <p:bldP spid="11" grpId="0" animBg="1"/>
      <p:bldP spid="14" grpId="0"/>
      <p:bldP spid="1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dirty="0" smtClean="0"/>
              <a:t>では実際に使ってみよう。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52500" y="1628776"/>
            <a:ext cx="10515600" cy="4924424"/>
          </a:xfrm>
        </p:spPr>
        <p:txBody>
          <a:bodyPr>
            <a:normAutofit fontScale="62500" lnSpcReduction="20000"/>
          </a:bodyPr>
          <a:lstStyle/>
          <a:p>
            <a:r>
              <a:rPr lang="ja-JP" altLang="en-US" dirty="0" smtClean="0">
                <a:hlinkClick r:id="rId2"/>
              </a:rPr>
              <a:t>学校サーバー</a:t>
            </a:r>
            <a:r>
              <a:rPr lang="en-US" altLang="ja-JP" dirty="0" err="1" smtClean="0">
                <a:hlinkClick r:id="rId2"/>
              </a:rPr>
              <a:t>Redmaine</a:t>
            </a:r>
            <a:r>
              <a:rPr lang="ja-JP" altLang="en-US" dirty="0" smtClean="0">
                <a:hlinkClick r:id="rId2"/>
              </a:rPr>
              <a:t>サイト</a:t>
            </a:r>
            <a:endParaRPr lang="en-US" altLang="ja-JP" dirty="0" smtClean="0">
              <a:hlinkClick r:id="rId2"/>
            </a:endParaRPr>
          </a:p>
          <a:p>
            <a:r>
              <a:rPr lang="en-US" altLang="ja-JP" dirty="0" smtClean="0">
                <a:hlinkClick r:id="rId2"/>
              </a:rPr>
              <a:t>http</a:t>
            </a:r>
            <a:r>
              <a:rPr lang="en-US" altLang="ja-JP" dirty="0">
                <a:hlinkClick r:id="rId2"/>
              </a:rPr>
              <a:t>://</a:t>
            </a:r>
            <a:r>
              <a:rPr lang="en-US" altLang="ja-JP" dirty="0" smtClean="0">
                <a:hlinkClick r:id="rId2"/>
              </a:rPr>
              <a:t>comp2.ecc.ac.jp/redmine/login</a:t>
            </a:r>
            <a:endParaRPr lang="en-US" altLang="ja-JP" dirty="0" smtClean="0"/>
          </a:p>
          <a:p>
            <a:r>
              <a:rPr lang="ja-JP" altLang="en-US" dirty="0"/>
              <a:t>開発者</a:t>
            </a:r>
            <a:endParaRPr lang="en-US" altLang="ja-JP" dirty="0" smtClean="0"/>
          </a:p>
          <a:p>
            <a:r>
              <a:rPr lang="ja-JP" altLang="en-US" dirty="0" smtClean="0"/>
              <a:t>ログイン</a:t>
            </a:r>
            <a:r>
              <a:rPr lang="en-US" altLang="ja-JP" dirty="0" smtClean="0"/>
              <a:t>ID:test1,test2,test3</a:t>
            </a:r>
          </a:p>
          <a:p>
            <a:r>
              <a:rPr lang="ja-JP" altLang="en-US" dirty="0" smtClean="0"/>
              <a:t>パスワード：</a:t>
            </a:r>
            <a:r>
              <a:rPr lang="en-US" altLang="ja-JP" dirty="0" err="1" smtClean="0"/>
              <a:t>ecceccecc</a:t>
            </a:r>
            <a:endParaRPr lang="en-US" altLang="ja-JP" smtClean="0"/>
          </a:p>
          <a:p>
            <a:endParaRPr lang="en-US" altLang="ja-JP" dirty="0" smtClean="0"/>
          </a:p>
          <a:p>
            <a:r>
              <a:rPr lang="ja-JP" altLang="en-US" dirty="0" smtClean="0"/>
              <a:t>管理者</a:t>
            </a:r>
            <a:endParaRPr lang="en-US" altLang="ja-JP" dirty="0" smtClean="0"/>
          </a:p>
          <a:p>
            <a:r>
              <a:rPr lang="ja-JP" altLang="en-US" dirty="0" smtClean="0"/>
              <a:t>ログイン</a:t>
            </a:r>
            <a:r>
              <a:rPr lang="en-US" altLang="ja-JP" dirty="0" err="1" smtClean="0"/>
              <a:t>ID:mogawa</a:t>
            </a:r>
            <a:endParaRPr lang="en-US" altLang="ja-JP" dirty="0" smtClean="0"/>
          </a:p>
          <a:p>
            <a:r>
              <a:rPr lang="ja-JP" altLang="en-US" dirty="0" smtClean="0"/>
              <a:t>パスワード：</a:t>
            </a:r>
            <a:r>
              <a:rPr lang="en-US" altLang="ja-JP" dirty="0" smtClean="0"/>
              <a:t>ecccomp144</a:t>
            </a:r>
          </a:p>
          <a:p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>
                <a:hlinkClick r:id="rId3"/>
              </a:rPr>
              <a:t>一般のサンプル</a:t>
            </a:r>
            <a:endParaRPr lang="en-US" altLang="ja-JP" dirty="0" smtClean="0">
              <a:hlinkClick r:id="rId3"/>
            </a:endParaRPr>
          </a:p>
          <a:p>
            <a:r>
              <a:rPr lang="en-US" altLang="ja-JP" dirty="0" smtClean="0">
                <a:hlinkClick r:id="rId3"/>
              </a:rPr>
              <a:t>https</a:t>
            </a:r>
            <a:r>
              <a:rPr lang="en-US" altLang="ja-JP" dirty="0">
                <a:hlinkClick r:id="rId3"/>
              </a:rPr>
              <a:t>://my.redmine.jp/demo</a:t>
            </a:r>
            <a:r>
              <a:rPr lang="en-US" altLang="ja-JP" dirty="0" smtClean="0">
                <a:hlinkClick r:id="rId3"/>
              </a:rPr>
              <a:t>/</a:t>
            </a:r>
            <a:endParaRPr lang="en-US" altLang="ja-JP" dirty="0" smtClean="0"/>
          </a:p>
          <a:p>
            <a:r>
              <a:rPr lang="ja-JP" altLang="en-US" dirty="0"/>
              <a:t>レッドマイン</a:t>
            </a:r>
            <a:r>
              <a:rPr lang="ja-JP" altLang="en-US" dirty="0" smtClean="0"/>
              <a:t>の</a:t>
            </a:r>
            <a:r>
              <a:rPr lang="ja-JP" altLang="en-US" dirty="0"/>
              <a:t>ページ</a:t>
            </a:r>
            <a:endParaRPr kumimoji="1" lang="en-US" altLang="ja-JP" dirty="0"/>
          </a:p>
          <a:p>
            <a:r>
              <a:rPr lang="en-US" altLang="ja-JP" dirty="0">
                <a:hlinkClick r:id="rId4"/>
              </a:rPr>
              <a:t>http://redmine.jp/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4167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85850" y="26701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ja-JP" sz="8800" dirty="0" smtClean="0"/>
              <a:t>Fin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436081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65337" y="408742"/>
            <a:ext cx="10846340" cy="897544"/>
          </a:xfrm>
        </p:spPr>
        <p:txBody>
          <a:bodyPr>
            <a:noAutofit/>
          </a:bodyPr>
          <a:lstStyle/>
          <a:p>
            <a:r>
              <a:rPr lang="ja-JP" altLang="en-US" sz="4800" dirty="0" smtClean="0"/>
              <a:t>プロジェクト進捗</a:t>
            </a:r>
            <a:r>
              <a:rPr kumimoji="1" lang="ja-JP" altLang="en-US" sz="4800" dirty="0" smtClean="0"/>
              <a:t>管理って？</a:t>
            </a:r>
            <a:endParaRPr kumimoji="1" lang="ja-JP" altLang="en-US" sz="48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742432" y="9015616"/>
            <a:ext cx="9144000" cy="2534055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533400" y="1306286"/>
            <a:ext cx="1065711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　有志や学生レベルだったら、うひぃ！で終わりますが</a:t>
            </a:r>
            <a:endParaRPr kumimoji="1" lang="en-US" altLang="ja-JP" sz="3200" dirty="0" smtClean="0"/>
          </a:p>
          <a:p>
            <a:r>
              <a:rPr kumimoji="1" lang="ja-JP" altLang="en-US" sz="3200" dirty="0" smtClean="0"/>
              <a:t>メーカープロジェクトだったら</a:t>
            </a:r>
            <a:r>
              <a:rPr kumimoji="1" lang="ja-JP" altLang="en-US" sz="3200" b="1" i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死人</a:t>
            </a:r>
            <a:r>
              <a:rPr kumimoji="1" lang="ja-JP" altLang="en-US" sz="3200" dirty="0" smtClean="0"/>
              <a:t>が出ます！</a:t>
            </a:r>
            <a:endParaRPr kumimoji="1" lang="en-US" altLang="ja-JP" sz="3200" dirty="0" smtClean="0"/>
          </a:p>
          <a:p>
            <a:pPr algn="ctr"/>
            <a:r>
              <a:rPr kumimoji="1" lang="ja-JP" altLang="en-US" sz="3200" dirty="0" smtClean="0"/>
              <a:t>（ホント！）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　そう</a:t>
            </a:r>
            <a:r>
              <a:rPr lang="ja-JP" altLang="en-US" sz="3200" dirty="0"/>
              <a:t>いったことを無くすため、誰がいつまでにどれを作るかを共有しておき、遅れ等があれば、すぐに判断、対応できる</a:t>
            </a:r>
            <a:r>
              <a:rPr lang="ja-JP" altLang="en-US" sz="3200" dirty="0" smtClean="0"/>
              <a:t>ように</a:t>
            </a:r>
            <a:r>
              <a:rPr lang="ja-JP" altLang="en-US" sz="3200" dirty="0"/>
              <a:t>しようと</a:t>
            </a:r>
            <a:r>
              <a:rPr lang="ja-JP" altLang="en-US" sz="3200" dirty="0" smtClean="0"/>
              <a:t>プロジェクト進捗管理</a:t>
            </a:r>
            <a:r>
              <a:rPr lang="ja-JP" altLang="en-US" sz="3200" dirty="0"/>
              <a:t>ツールなどが開発されました</a:t>
            </a:r>
            <a:endParaRPr kumimoji="1" lang="ja-JP" altLang="en-US" sz="32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33400" y="4353274"/>
            <a:ext cx="1065711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 err="1"/>
              <a:t>Redmine</a:t>
            </a:r>
            <a:r>
              <a:rPr lang="ja-JP" altLang="en-US" sz="3200" dirty="0" smtClean="0"/>
              <a:t>はやる</a:t>
            </a:r>
            <a:r>
              <a:rPr lang="ja-JP" altLang="en-US" sz="3200" dirty="0"/>
              <a:t>べき作業を記録・</a:t>
            </a:r>
            <a:r>
              <a:rPr lang="ja-JP" altLang="en-US" sz="3200" dirty="0" smtClean="0"/>
              <a:t>管理、プロジェクト内</a:t>
            </a:r>
            <a:r>
              <a:rPr lang="ja-JP" altLang="en-US" sz="3200" dirty="0"/>
              <a:t>で情報共有が</a:t>
            </a:r>
            <a:r>
              <a:rPr lang="ja-JP" altLang="en-US" sz="3200" dirty="0" smtClean="0"/>
              <a:t>でき、開発</a:t>
            </a:r>
            <a:r>
              <a:rPr lang="ja-JP" altLang="en-US" sz="3200" dirty="0"/>
              <a:t>を進める場合に誰がいつまでに何をやるのか、現在どのくらい進んでいるのかを</a:t>
            </a:r>
            <a:r>
              <a:rPr lang="en-US" altLang="ja-JP" sz="3200" dirty="0" err="1"/>
              <a:t>Redmine</a:t>
            </a:r>
            <a:r>
              <a:rPr lang="ja-JP" altLang="en-US" sz="3200" dirty="0"/>
              <a:t>に</a:t>
            </a:r>
            <a:r>
              <a:rPr lang="ja-JP" altLang="en-US" sz="3200" dirty="0" smtClean="0"/>
              <a:t>記録、進捗</a:t>
            </a:r>
            <a:r>
              <a:rPr lang="ja-JP" altLang="en-US" sz="3200" dirty="0"/>
              <a:t>状況を明らかに</a:t>
            </a:r>
            <a:r>
              <a:rPr lang="ja-JP" altLang="en-US" sz="3200" dirty="0" smtClean="0"/>
              <a:t>し、計画</a:t>
            </a:r>
            <a:r>
              <a:rPr lang="ja-JP" altLang="en-US" sz="3200" dirty="0"/>
              <a:t>通りに進むよう</a:t>
            </a:r>
            <a:r>
              <a:rPr lang="ja-JP" altLang="en-US" sz="3200" dirty="0" smtClean="0"/>
              <a:t>支援するソフトです。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66130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/>
              <a:t>　　　　　　　　　　　　　　のないとき～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543" y="171450"/>
            <a:ext cx="5562599" cy="1962876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417" y="2404382"/>
            <a:ext cx="5278212" cy="3484394"/>
          </a:xfrm>
          <a:prstGeom prst="rect">
            <a:avLst/>
          </a:prstGeom>
        </p:spPr>
      </p:pic>
      <p:sp>
        <p:nvSpPr>
          <p:cNvPr id="7" name="乗算 6"/>
          <p:cNvSpPr/>
          <p:nvPr/>
        </p:nvSpPr>
        <p:spPr>
          <a:xfrm>
            <a:off x="1307873" y="1843910"/>
            <a:ext cx="9131300" cy="4605337"/>
          </a:xfrm>
          <a:prstGeom prst="mathMultiply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121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812" y="105815"/>
            <a:ext cx="9567049" cy="66264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7166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kumimoji="1" lang="ja-JP" altLang="en-US" dirty="0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699" y="242293"/>
            <a:ext cx="9571977" cy="657240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39896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kumimoji="1" lang="ja-JP" altLang="en-US" dirty="0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961" y="255940"/>
            <a:ext cx="9423870" cy="649287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9563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kumimoji="1" lang="ja-JP" altLang="en-US" dirty="0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214" y="191068"/>
            <a:ext cx="8774735" cy="656272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4710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kumimoji="1" lang="ja-JP" altLang="en-US" dirty="0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089" y="217434"/>
            <a:ext cx="8843749" cy="660184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3345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6662</TotalTime>
  <Words>436</Words>
  <Application>Microsoft Office PowerPoint</Application>
  <PresentationFormat>ワイド画面</PresentationFormat>
  <Paragraphs>54</Paragraphs>
  <Slides>21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21</vt:i4>
      </vt:variant>
    </vt:vector>
  </HeadingPairs>
  <TitlesOfParts>
    <vt:vector size="28" baseType="lpstr">
      <vt:lpstr>HGP創英角ﾎﾟｯﾌﾟ体</vt:lpstr>
      <vt:lpstr>ＭＳ Ｐゴシック</vt:lpstr>
      <vt:lpstr>游ゴシック</vt:lpstr>
      <vt:lpstr>Arial</vt:lpstr>
      <vt:lpstr>Calibri</vt:lpstr>
      <vt:lpstr>Calibri Light</vt:lpstr>
      <vt:lpstr>Office テーマ</vt:lpstr>
      <vt:lpstr>プロジェクト進捗管理</vt:lpstr>
      <vt:lpstr>ＥＣＣでよくあるパターン</vt:lpstr>
      <vt:lpstr>プロジェクト進捗管理って？</vt:lpstr>
      <vt:lpstr>　　　　　　　　　　　　　　のないとき～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　　　　　　　　　　　　　　のあるとき～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プロジェクト管理すると</vt:lpstr>
      <vt:lpstr>遅れの状況がすぐわかるので、爆弾が爆発するまでわからないということはない。 　　　　</vt:lpstr>
      <vt:lpstr>チケットで管理する形式</vt:lpstr>
      <vt:lpstr>自分の作業内容のチケットを発行します。</vt:lpstr>
      <vt:lpstr>ガントチャートを見ると追加されています。</vt:lpstr>
      <vt:lpstr>では実際に使ってみよう。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バージョン管理の歴史</dc:title>
  <dc:creator>weekfield</dc:creator>
  <cp:lastModifiedBy>Ogawa Mitsuaki</cp:lastModifiedBy>
  <cp:revision>98</cp:revision>
  <dcterms:created xsi:type="dcterms:W3CDTF">2017-04-24T00:53:47Z</dcterms:created>
  <dcterms:modified xsi:type="dcterms:W3CDTF">2017-09-07T03:14:23Z</dcterms:modified>
</cp:coreProperties>
</file>

<file path=docProps/thumbnail.jpeg>
</file>